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9" r:id="rId23"/>
    <p:sldId id="278" r:id="rId24"/>
    <p:sldId id="279" r:id="rId25"/>
    <p:sldId id="280" r:id="rId26"/>
    <p:sldId id="281" r:id="rId27"/>
    <p:sldId id="282" r:id="rId28"/>
    <p:sldId id="283" r:id="rId29"/>
    <p:sldId id="296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  <p:sldId id="292" r:id="rId40"/>
    <p:sldId id="297" r:id="rId41"/>
    <p:sldId id="298" r:id="rId4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9327" autoAdjust="0"/>
  </p:normalViewPr>
  <p:slideViewPr>
    <p:cSldViewPr>
      <p:cViewPr varScale="1">
        <p:scale>
          <a:sx n="95" d="100"/>
          <a:sy n="95" d="100"/>
        </p:scale>
        <p:origin x="504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7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058205E-23C0-4960-A421-EB1D5AC0DE3C}" type="slidenum">
              <a:rPr lang="en-US" altLang="da-DK" sz="1100"/>
              <a:pPr>
                <a:spcBef>
                  <a:spcPct val="0"/>
                </a:spcBef>
              </a:pPr>
              <a:t>2</a:t>
            </a:fld>
            <a:endParaRPr lang="en-US" altLang="da-DK" sz="11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685800"/>
            <a:ext cx="5483225" cy="34274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FD7CEC2-68B8-45C1-BF25-CACB79C30A71}" type="slidenum">
              <a:rPr lang="en-US" altLang="en-US" sz="1100"/>
              <a:pPr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2A3575D-1D74-4BA9-86B0-2AF3C629495F}" type="slidenum">
              <a:rPr lang="en-US" altLang="en-US" sz="1100"/>
              <a:pPr>
                <a:spcBef>
                  <a:spcPct val="0"/>
                </a:spcBef>
              </a:pPr>
              <a:t>18</a:t>
            </a:fld>
            <a:endParaRPr lang="en-US" altLang="en-US" sz="11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Vector&lt;E&gt; is a synchronized </a:t>
            </a:r>
            <a:r>
              <a:rPr lang="en-US" dirty="0" err="1"/>
              <a:t>ArrayList</a:t>
            </a:r>
            <a:r>
              <a:rPr lang="en-US"/>
              <a:t>.</a:t>
            </a:r>
            <a:endParaRPr lang="da-DK"/>
          </a:p>
          <a:p>
            <a:r>
              <a:rPr lang="da-DK" dirty="0"/>
              <a:t>Push(e) {</a:t>
            </a:r>
            <a:r>
              <a:rPr lang="da-DK" dirty="0" err="1"/>
              <a:t>add</a:t>
            </a:r>
            <a:r>
              <a:rPr lang="da-DK" dirty="0"/>
              <a:t>(e);} pop { e=</a:t>
            </a:r>
            <a:r>
              <a:rPr lang="da-DK" dirty="0" err="1"/>
              <a:t>get</a:t>
            </a:r>
            <a:r>
              <a:rPr lang="da-DK" dirty="0"/>
              <a:t>(last); </a:t>
            </a:r>
            <a:r>
              <a:rPr lang="da-DK" dirty="0" err="1"/>
              <a:t>remove</a:t>
            </a:r>
            <a:r>
              <a:rPr lang="da-DK" dirty="0"/>
              <a:t>(last--); </a:t>
            </a:r>
            <a:r>
              <a:rPr lang="da-DK" dirty="0" err="1"/>
              <a:t>return</a:t>
            </a:r>
            <a:r>
              <a:rPr lang="da-DK" dirty="0"/>
              <a:t> e;}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99D4219-15F2-4861-A796-9082FC8076C0}" type="slidenum">
              <a:rPr lang="en-US" altLang="en-US" sz="1100"/>
              <a:pPr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E28E63D-3272-42D7-8A91-69EA8920DECD}" type="slidenum">
              <a:rPr lang="en-US" altLang="da-DK" sz="1100"/>
              <a:pPr>
                <a:spcBef>
                  <a:spcPct val="0"/>
                </a:spcBef>
              </a:pPr>
              <a:t>28</a:t>
            </a:fld>
            <a:endParaRPr lang="en-US" altLang="da-DK" sz="11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EAA21FC-B10E-420D-AC53-1292C999DF17}" type="slidenum">
              <a:rPr lang="en-US" altLang="da-DK" sz="1100"/>
              <a:pPr>
                <a:spcBef>
                  <a:spcPct val="0"/>
                </a:spcBef>
              </a:pPr>
              <a:t>30</a:t>
            </a:fld>
            <a:endParaRPr lang="en-US" altLang="da-DK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BCFD500-1245-4C1C-BD4E-BCC47864AB38}" type="slidenum">
              <a:rPr lang="en-US" altLang="da-DK" sz="1100"/>
              <a:pPr>
                <a:spcBef>
                  <a:spcPct val="0"/>
                </a:spcBef>
              </a:pPr>
              <a:t>31</a:t>
            </a:fld>
            <a:endParaRPr lang="en-US" altLang="da-DK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83C6C04-8111-4812-A1AD-C688F821A108}" type="slidenum">
              <a:rPr lang="en-US" altLang="da-DK" sz="1100"/>
              <a:pPr>
                <a:spcBef>
                  <a:spcPct val="0"/>
                </a:spcBef>
              </a:pPr>
              <a:t>32</a:t>
            </a:fld>
            <a:endParaRPr lang="en-US" altLang="da-DK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F8DE155-CFF4-4F65-8FED-AFC74A013C4B}" type="slidenum">
              <a:rPr lang="en-US" altLang="da-DK" sz="1100"/>
              <a:pPr>
                <a:spcBef>
                  <a:spcPct val="0"/>
                </a:spcBef>
              </a:pPr>
              <a:t>34</a:t>
            </a:fld>
            <a:endParaRPr lang="en-US" altLang="da-DK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9764736-C943-423A-8590-FD0D80C75696}" type="slidenum">
              <a:rPr lang="en-US" altLang="da-DK" sz="1100"/>
              <a:pPr>
                <a:spcBef>
                  <a:spcPct val="0"/>
                </a:spcBef>
              </a:pPr>
              <a:t>35</a:t>
            </a:fld>
            <a:endParaRPr lang="en-US" altLang="da-DK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C80C347-2193-4BB0-A465-9B84D6064A7A}" type="slidenum">
              <a:rPr lang="en-US" altLang="da-DK" sz="1100"/>
              <a:pPr>
                <a:spcBef>
                  <a:spcPct val="0"/>
                </a:spcBef>
              </a:pPr>
              <a:t>3</a:t>
            </a:fld>
            <a:endParaRPr lang="en-US" altLang="da-DK" sz="11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F65162C-CBB7-402A-8E56-E99547ACB00B}" type="slidenum">
              <a:rPr lang="en-US" altLang="da-DK" sz="1100"/>
              <a:pPr>
                <a:spcBef>
                  <a:spcPct val="0"/>
                </a:spcBef>
              </a:pPr>
              <a:t>36</a:t>
            </a:fld>
            <a:endParaRPr lang="en-US" altLang="da-DK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96E7144-F203-42D2-8648-2A55E5B88309}" type="slidenum">
              <a:rPr lang="en-US" altLang="da-DK" sz="1100"/>
              <a:pPr>
                <a:spcBef>
                  <a:spcPct val="0"/>
                </a:spcBef>
              </a:pPr>
              <a:t>37</a:t>
            </a:fld>
            <a:endParaRPr lang="en-US" altLang="da-DK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4724684-6181-4AA4-9458-86BB171DFE6D}" type="slidenum">
              <a:rPr lang="en-US" altLang="da-DK" sz="1100"/>
              <a:pPr>
                <a:spcBef>
                  <a:spcPct val="0"/>
                </a:spcBef>
              </a:pPr>
              <a:t>39</a:t>
            </a:fld>
            <a:endParaRPr lang="en-US" altLang="da-DK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8097000-B3AA-49F5-A449-8DFB21C6D5B3}" type="slidenum">
              <a:rPr lang="en-US" altLang="da-DK" sz="1100"/>
              <a:pPr>
                <a:spcBef>
                  <a:spcPct val="0"/>
                </a:spcBef>
              </a:pPr>
              <a:t>4</a:t>
            </a:fld>
            <a:endParaRPr lang="en-US" altLang="da-DK" sz="11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DD6CBFB-590D-4F7C-B3D2-5BF4E485F91C}" type="slidenum">
              <a:rPr lang="en-US" altLang="da-DK" sz="1100"/>
              <a:pPr>
                <a:spcBef>
                  <a:spcPct val="0"/>
                </a:spcBef>
              </a:pPr>
              <a:t>6</a:t>
            </a:fld>
            <a:endParaRPr lang="en-US" altLang="da-DK" sz="11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85F6E9-41F9-4167-8258-B07A6B191183}" type="slidenum">
              <a:rPr lang="en-US" altLang="da-DK" sz="1100"/>
              <a:pPr>
                <a:spcBef>
                  <a:spcPct val="0"/>
                </a:spcBef>
              </a:pPr>
              <a:t>7</a:t>
            </a:fld>
            <a:endParaRPr lang="en-US" altLang="da-DK" sz="11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I found this GUI in sa-E05</a:t>
            </a:r>
          </a:p>
          <a:p>
            <a:endParaRPr lang="da-DK" altLang="da-DK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25F66A-B2F0-4FF6-A885-53E1EADB3027}" type="slidenum">
              <a:rPr lang="en-US" altLang="da-DK" sz="1100"/>
              <a:pPr>
                <a:spcBef>
                  <a:spcPct val="0"/>
                </a:spcBef>
              </a:pPr>
              <a:t>9</a:t>
            </a:fld>
            <a:endParaRPr lang="en-US" altLang="da-DK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2127740-63A3-40EF-A79E-7B71FD1E0CA2}" type="slidenum">
              <a:rPr lang="en-US" altLang="da-DK" sz="1100"/>
              <a:pPr>
                <a:spcBef>
                  <a:spcPct val="0"/>
                </a:spcBef>
              </a:pPr>
              <a:t>13</a:t>
            </a:fld>
            <a:endParaRPr lang="en-US" altLang="da-DK" sz="11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04A5E4A-890B-4FE2-86DC-C367F9F069D1}" type="slidenum">
              <a:rPr lang="en-US" altLang="da-DK" sz="1100"/>
              <a:pPr>
                <a:spcBef>
                  <a:spcPct val="0"/>
                </a:spcBef>
              </a:pPr>
              <a:t>15</a:t>
            </a:fld>
            <a:endParaRPr lang="en-US" altLang="da-DK" sz="11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966AC72-86C2-412E-96B7-91F7C6F6610B}" type="slidenum">
              <a:rPr lang="en-US" altLang="da-DK" sz="1100"/>
              <a:pPr>
                <a:spcBef>
                  <a:spcPct val="0"/>
                </a:spcBef>
              </a:pPr>
              <a:t>16</a:t>
            </a:fld>
            <a:endParaRPr lang="en-US" altLang="da-DK" sz="11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BC76-42E6-456C-9BC8-0F87C3AB2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Compositional Design Principles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I found </a:t>
            </a:r>
            <a:r>
              <a:rPr lang="en-US" altLang="da-DK" noProof="0" dirty="0" err="1"/>
              <a:t>SoftCollection’s</a:t>
            </a:r>
            <a:r>
              <a:rPr lang="en-US" altLang="da-DK" noProof="0" dirty="0"/>
              <a:t> number display, got permission to use it, but...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pPr marL="0" indent="0">
              <a:buNone/>
            </a:pPr>
            <a:r>
              <a:rPr lang="en-US" altLang="da-DK" noProof="0" dirty="0"/>
              <a:t>... And use: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45469"/>
            <a:ext cx="3276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4" y="2024062"/>
            <a:ext cx="5653087" cy="77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274220"/>
            <a:ext cx="5803900" cy="13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919164" y="2080948"/>
            <a:ext cx="3195636" cy="47607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a-DK" sz="1600">
              <a:latin typeface="Courier New" pitchFamily="49" charset="0"/>
            </a:endParaRPr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607344"/>
            <a:ext cx="24479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12300" name="Straight Connector 2"/>
          <p:cNvCxnSpPr>
            <a:cxnSpLocks noChangeShapeType="1"/>
          </p:cNvCxnSpPr>
          <p:nvPr/>
        </p:nvCxnSpPr>
        <p:spPr bwMode="auto">
          <a:xfrm>
            <a:off x="1331913" y="4417219"/>
            <a:ext cx="15113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Morale</a:t>
            </a:r>
          </a:p>
        </p:txBody>
      </p:sp>
      <p:sp>
        <p:nvSpPr>
          <p:cNvPr id="133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It would have been easy to make the code completely identical, and thus support full reuse, in which I simply configure </a:t>
            </a:r>
            <a:r>
              <a:rPr lang="en-US" altLang="da-DK" noProof="0" dirty="0" err="1"/>
              <a:t>PayStationGUI</a:t>
            </a:r>
            <a:r>
              <a:rPr lang="en-US" altLang="da-DK" noProof="0" dirty="0"/>
              <a:t> with the proper ’text panel’ to use.</a:t>
            </a:r>
          </a:p>
          <a:p>
            <a:r>
              <a:rPr lang="en-US" altLang="da-DK" b="1" i="1" noProof="0" dirty="0"/>
              <a:t>But I cannot!</a:t>
            </a:r>
            <a:endParaRPr lang="en-US" altLang="da-DK" i="1" noProof="0" dirty="0"/>
          </a:p>
          <a:p>
            <a:pPr lvl="1"/>
            <a:r>
              <a:rPr lang="en-US" altLang="da-DK" noProof="0" dirty="0"/>
              <a:t>Because </a:t>
            </a:r>
            <a:r>
              <a:rPr lang="en-US" altLang="da-DK" noProof="0" dirty="0" err="1"/>
              <a:t>LCDDigitDisplay</a:t>
            </a:r>
            <a:r>
              <a:rPr lang="en-US" altLang="da-DK" noProof="0" dirty="0"/>
              <a:t> does not inherit </a:t>
            </a:r>
            <a:r>
              <a:rPr lang="en-US" altLang="da-DK" noProof="0" dirty="0" err="1"/>
              <a:t>JLabel</a:t>
            </a:r>
            <a:r>
              <a:rPr lang="en-US" altLang="da-DK" noProof="0" dirty="0"/>
              <a:t>!!!</a:t>
            </a:r>
          </a:p>
          <a:p>
            <a:r>
              <a:rPr lang="en-US" altLang="da-DK" noProof="0" dirty="0"/>
              <a:t>Thus instead of </a:t>
            </a:r>
            <a:r>
              <a:rPr lang="en-US" altLang="da-DK" i="1" noProof="0" dirty="0"/>
              <a:t>dependency injection</a:t>
            </a:r>
            <a:r>
              <a:rPr lang="en-US" altLang="da-DK" noProof="0" dirty="0"/>
              <a:t> and </a:t>
            </a:r>
            <a:r>
              <a:rPr lang="en-US" altLang="da-DK" i="1" noProof="0" dirty="0"/>
              <a:t>change by addition</a:t>
            </a:r>
            <a:r>
              <a:rPr lang="en-US" altLang="da-DK" noProof="0" dirty="0"/>
              <a:t> I get</a:t>
            </a:r>
          </a:p>
          <a:p>
            <a:r>
              <a:rPr lang="en-US" altLang="da-DK" b="1" i="1" noProof="0" dirty="0"/>
              <a:t>Change by modification</a:t>
            </a:r>
            <a:endParaRPr lang="en-US" altLang="da-DK" b="1" noProof="0" dirty="0"/>
          </a:p>
          <a:p>
            <a:pPr lvl="1"/>
            <a:r>
              <a:rPr lang="en-US" altLang="da-DK" noProof="0" dirty="0"/>
              <a:t>I have to start my editor just to change one declaration!</a:t>
            </a:r>
          </a:p>
          <a:p>
            <a:pPr lvl="1"/>
            <a:r>
              <a:rPr lang="en-US" altLang="da-DK" noProof="0" dirty="0"/>
              <a:t>I can never get a framework out of this!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1"/>
          <a:stretch>
            <a:fillRect/>
          </a:stretch>
        </p:blipFill>
        <p:spPr bwMode="auto">
          <a:xfrm>
            <a:off x="3581400" y="1730375"/>
            <a:ext cx="50149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434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/>
              <a:t>Could have been solved…</a:t>
            </a:r>
            <a:endParaRPr lang="en-US" altLang="da-DK" noProof="0" dirty="0"/>
          </a:p>
        </p:txBody>
      </p:sp>
      <p:sp>
        <p:nvSpPr>
          <p:cNvPr id="14342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057011"/>
            <a:ext cx="4038600" cy="4151313"/>
          </a:xfrm>
        </p:spPr>
        <p:txBody>
          <a:bodyPr/>
          <a:lstStyle/>
          <a:p>
            <a:r>
              <a:rPr lang="en-US" altLang="da-DK" noProof="0" dirty="0"/>
              <a:t>If </a:t>
            </a:r>
            <a:r>
              <a:rPr lang="en-US" altLang="da-DK" noProof="0" dirty="0" err="1"/>
              <a:t>JLabel</a:t>
            </a:r>
            <a:r>
              <a:rPr lang="en-US" altLang="da-DK" noProof="0" dirty="0"/>
              <a:t> was an </a:t>
            </a:r>
            <a:r>
              <a:rPr lang="en-US" altLang="da-DK" i="1" noProof="0" dirty="0"/>
              <a:t>interface</a:t>
            </a:r>
            <a:r>
              <a:rPr lang="en-US" altLang="da-DK" noProof="0" dirty="0"/>
              <a:t> instead!</a:t>
            </a:r>
          </a:p>
          <a:p>
            <a:pPr lvl="1"/>
            <a:r>
              <a:rPr lang="en-US" altLang="da-DK" dirty="0"/>
              <a:t>Interface “</a:t>
            </a:r>
            <a:r>
              <a:rPr lang="en-US" altLang="da-DK" dirty="0" err="1"/>
              <a:t>IJLabel</a:t>
            </a:r>
            <a:r>
              <a:rPr lang="en-US" altLang="da-DK" dirty="0"/>
              <a:t>”</a:t>
            </a:r>
            <a:endParaRPr lang="en-US" altLang="da-DK" noProof="0" dirty="0"/>
          </a:p>
          <a:p>
            <a:pPr lvl="1"/>
            <a:r>
              <a:rPr lang="en-US" altLang="da-DK" noProof="0" dirty="0" err="1"/>
              <a:t>setText</a:t>
            </a:r>
            <a:r>
              <a:rPr lang="en-US" altLang="da-DK" noProof="0" dirty="0"/>
              <a:t>(String s);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Then there would be no hard coupling to a specific inheritance hierarchy.</a:t>
            </a:r>
          </a:p>
        </p:txBody>
      </p:sp>
      <p:sp>
        <p:nvSpPr>
          <p:cNvPr id="14343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261114"/>
          </a:xfrm>
        </p:spPr>
        <p:txBody>
          <a:bodyPr/>
          <a:lstStyle/>
          <a:p>
            <a:endParaRPr lang="da-DK" altLang="da-DK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19600" y="1832241"/>
            <a:ext cx="4618038" cy="1689365"/>
            <a:chOff x="3016" y="2065"/>
            <a:chExt cx="2909" cy="1277"/>
          </a:xfrm>
        </p:grpSpPr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3061" y="2069"/>
              <a:ext cx="374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>
                  <a:solidFill>
                    <a:schemeClr val="tx1"/>
                  </a:solidFill>
                </a:rPr>
                <a:t>GUI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936" y="2069"/>
              <a:ext cx="584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 dirty="0" err="1">
                  <a:solidFill>
                    <a:schemeClr val="tx1"/>
                  </a:solidFill>
                </a:rPr>
                <a:t>IJLabel</a:t>
              </a:r>
              <a:endParaRPr lang="en-US" altLang="da-DK" sz="1800" dirty="0">
                <a:solidFill>
                  <a:schemeClr val="tx1"/>
                </a:solidFill>
              </a:endParaRP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016" y="3065"/>
              <a:ext cx="543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 dirty="0" err="1">
                  <a:solidFill>
                    <a:schemeClr val="tx1"/>
                  </a:solidFill>
                </a:rPr>
                <a:t>JLabel</a:t>
              </a:r>
              <a:endParaRPr lang="en-US" altLang="da-DK" sz="1800" dirty="0">
                <a:solidFill>
                  <a:schemeClr val="tx1"/>
                </a:solidFill>
              </a:endParaRP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4752" y="2065"/>
              <a:ext cx="1173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 dirty="0" err="1">
                  <a:solidFill>
                    <a:schemeClr val="tx1"/>
                  </a:solidFill>
                </a:rPr>
                <a:t>LCDDigitDisplay</a:t>
              </a:r>
              <a:endParaRPr lang="en-US" altLang="da-DK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CBC76-42E6-456C-9BC8-0F87C3AB21A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73486" y="3467100"/>
            <a:ext cx="2307012" cy="366448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 err="1">
                <a:solidFill>
                  <a:schemeClr val="tx1"/>
                </a:solidFill>
              </a:rPr>
              <a:t>MyLCDDigitDisplay</a:t>
            </a:r>
            <a:endParaRPr lang="en-US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74"/>
            <a:ext cx="8229600" cy="588698"/>
          </a:xfrm>
        </p:spPr>
        <p:txBody>
          <a:bodyPr/>
          <a:lstStyle/>
          <a:p>
            <a:pPr eaLnBrk="1" hangingPunct="1"/>
            <a:r>
              <a:rPr lang="en-US" altLang="da-DK" sz="2800" noProof="0" dirty="0"/>
              <a:t>Interfaces allow fine-grained behavioral abstractions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Clients can be </a:t>
            </a:r>
            <a:r>
              <a:rPr lang="en-US" altLang="da-DK" i="1" noProof="0" dirty="0"/>
              <a:t>very</a:t>
            </a:r>
            <a:r>
              <a:rPr lang="en-US" altLang="da-DK" noProof="0" dirty="0"/>
              <a:t> specific about the exact responsibility it requires from its service provider – </a:t>
            </a:r>
            <a:r>
              <a:rPr lang="en-US" altLang="da-DK" i="1" noProof="0" dirty="0"/>
              <a:t>Role interfaces</a:t>
            </a: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 err="1"/>
              <a:t>Collections.sort</a:t>
            </a:r>
            <a:r>
              <a:rPr lang="en-US" altLang="da-DK" noProof="0" dirty="0"/>
              <a:t>(List&lt;T&gt; list)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noProof="0" dirty="0"/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can sort a list of objects of </a:t>
            </a:r>
            <a:r>
              <a:rPr lang="en-US" altLang="da-DK" i="1" noProof="0" dirty="0"/>
              <a:t>any</a:t>
            </a:r>
            <a:r>
              <a:rPr lang="en-US" altLang="da-DK" noProof="0" dirty="0"/>
              <a:t> type, T, if each object implements the interface Comparable&lt;? </a:t>
            </a:r>
            <a:r>
              <a:rPr lang="en-US" altLang="da-DK" dirty="0"/>
              <a:t>s</a:t>
            </a:r>
            <a:r>
              <a:rPr lang="en-US" altLang="da-DK" noProof="0" dirty="0" err="1"/>
              <a:t>uper</a:t>
            </a:r>
            <a:r>
              <a:rPr lang="en-US" altLang="da-DK" noProof="0" dirty="0"/>
              <a:t> T&gt;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i.e. must implement method ‘</a:t>
            </a:r>
            <a:r>
              <a:rPr lang="en-US" altLang="da-DK" noProof="0" dirty="0" err="1"/>
              <a:t>int</a:t>
            </a:r>
            <a:r>
              <a:rPr lang="en-US" altLang="da-DK" noProof="0" dirty="0"/>
              <a:t> </a:t>
            </a:r>
            <a:r>
              <a:rPr lang="en-US" altLang="da-DK" dirty="0"/>
              <a:t>c</a:t>
            </a:r>
            <a:r>
              <a:rPr lang="en-US" altLang="da-DK" noProof="0" dirty="0" err="1"/>
              <a:t>ompareTo</a:t>
            </a:r>
            <a:r>
              <a:rPr lang="en-US" altLang="da-DK" noProof="0" dirty="0"/>
              <a:t>(T o)’.</a:t>
            </a:r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b="1" noProof="0" dirty="0"/>
              <a:t>Low coupling – no irrelevant method dependency!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65821-486E-43A7-A49E-559D883CF24A}"/>
              </a:ext>
            </a:extLst>
          </p:cNvPr>
          <p:cNvSpPr/>
          <p:nvPr/>
        </p:nvSpPr>
        <p:spPr>
          <a:xfrm>
            <a:off x="4343400" y="1866900"/>
            <a:ext cx="4191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SOL</a:t>
            </a:r>
            <a:r>
              <a:rPr lang="da-DK" b="1" dirty="0"/>
              <a:t>I</a:t>
            </a:r>
            <a:r>
              <a:rPr lang="da-DK" dirty="0"/>
              <a:t>D : I = Interface Segregation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80" y="2893587"/>
            <a:ext cx="4819650" cy="20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8935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Interfaces better express roles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Interfaces express </a:t>
            </a:r>
            <a:r>
              <a:rPr lang="en-US" altLang="da-DK" i="1" noProof="0" dirty="0"/>
              <a:t>specific responsibilities</a:t>
            </a:r>
            <a:r>
              <a:rPr lang="en-US" altLang="da-DK" noProof="0" dirty="0"/>
              <a:t> whereas classes express </a:t>
            </a:r>
            <a:r>
              <a:rPr lang="en-US" altLang="da-DK" i="1" noProof="0" dirty="0"/>
              <a:t>concepts</a:t>
            </a:r>
            <a:r>
              <a:rPr lang="en-US" altLang="da-DK" noProof="0" dirty="0"/>
              <a:t>. Concepts usually include more responsibilities and they become broader!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Small, very well defined, roles are easier to reuse as you do not get all the “stuff you do not need...”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24100"/>
            <a:ext cx="7101666" cy="84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35257"/>
            <a:ext cx="5305425" cy="24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4451221"/>
            <a:ext cx="7443787" cy="1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/>
              <a:t>Second Principle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96708"/>
            <a:ext cx="6400800" cy="149886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55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GoF’s</a:t>
            </a:r>
            <a:r>
              <a:rPr lang="en-US" altLang="da-DK" noProof="0" dirty="0"/>
              <a:t> 2nd principle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da-DK" i="1" noProof="0" dirty="0">
                <a:solidFill>
                  <a:schemeClr val="accent1">
                    <a:lumMod val="75000"/>
                  </a:schemeClr>
                </a:solidFill>
              </a:rPr>
              <a:t>Favor object composition over class inheritance</a:t>
            </a:r>
          </a:p>
          <a:p>
            <a:pPr eaLnBrk="1" hangingPunct="1"/>
            <a:r>
              <a:rPr lang="en-US" altLang="da-DK" noProof="0" dirty="0"/>
              <a:t>What this statement says is that there are basically </a:t>
            </a:r>
            <a:r>
              <a:rPr lang="en-US" altLang="da-DK" i="1" noProof="0" dirty="0"/>
              <a:t>two</a:t>
            </a:r>
            <a:r>
              <a:rPr lang="en-US" altLang="da-DK" noProof="0" dirty="0"/>
              <a:t> ways to reuse code in OO!</a:t>
            </a:r>
          </a:p>
          <a:p>
            <a:pPr eaLnBrk="1" hangingPunct="1"/>
            <a:endParaRPr lang="en-US" altLang="da-DK" noProof="0" dirty="0"/>
          </a:p>
        </p:txBody>
      </p:sp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1042988" y="3329782"/>
          <a:ext cx="7015162" cy="192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7014634" imgH="2312195" progId="PaintShopPro">
                  <p:embed/>
                </p:oleObj>
              </mc:Choice>
              <mc:Fallback>
                <p:oleObj name="Paint Shop Pro Image" r:id="rId3" imgW="7014634" imgH="2312195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29782"/>
                        <a:ext cx="7015162" cy="192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1908175" y="231775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8568" y="2461056"/>
            <a:ext cx="7955832" cy="584775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altLang="da-DK" sz="3200" b="1" dirty="0"/>
              <a:t>And</a:t>
            </a:r>
            <a:r>
              <a:rPr lang="en-GB" altLang="da-DK" sz="3200" dirty="0"/>
              <a:t> the compositional one should be </a:t>
            </a:r>
            <a:r>
              <a:rPr lang="en-GB" altLang="da-DK" sz="3200" b="1" dirty="0" err="1"/>
              <a:t>favored</a:t>
            </a:r>
            <a:r>
              <a:rPr lang="en-GB" altLang="da-DK" sz="3200" b="1" dirty="0"/>
              <a:t>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Benefits of class inheritance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noProof="0" dirty="0"/>
              <a:t>Class inheritance</a:t>
            </a:r>
          </a:p>
          <a:p>
            <a:pPr lvl="1" eaLnBrk="1" hangingPunct="1"/>
            <a:endParaRPr lang="en-US" altLang="en-US" noProof="0" dirty="0"/>
          </a:p>
          <a:p>
            <a:pPr lvl="1" eaLnBrk="1" hangingPunct="1"/>
            <a:r>
              <a:rPr lang="en-US" altLang="en-US" noProof="0" dirty="0"/>
              <a:t>You get the “whole packet” and “tweak a bit” by overriding a single or few methods</a:t>
            </a:r>
          </a:p>
          <a:p>
            <a:pPr lvl="2" eaLnBrk="1" hangingPunct="1"/>
            <a:r>
              <a:rPr lang="en-US" altLang="en-US" noProof="0" dirty="0"/>
              <a:t>Fast and easy (very little typing!)</a:t>
            </a:r>
          </a:p>
          <a:p>
            <a:pPr lvl="2" eaLnBrk="1" hangingPunct="1"/>
            <a:r>
              <a:rPr lang="en-US" altLang="en-US" noProof="0" dirty="0"/>
              <a:t>Explicit in the code, supported by language </a:t>
            </a:r>
          </a:p>
          <a:p>
            <a:pPr lvl="3" eaLnBrk="1" hangingPunct="1"/>
            <a:r>
              <a:rPr lang="en-US" altLang="en-US" noProof="0" dirty="0"/>
              <a:t>(you can directly write “extends”)</a:t>
            </a:r>
          </a:p>
          <a:p>
            <a:pPr lvl="3"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But...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71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noProof="0" dirty="0"/>
              <a:t>Encapsulation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i="1" noProof="0" dirty="0">
              <a:sym typeface="Wingdings" pitchFamily="2" charset="2"/>
            </a:endParaRPr>
          </a:p>
          <a:p>
            <a:pPr eaLnBrk="1" hangingPunct="1"/>
            <a:endParaRPr lang="en-US" altLang="en-US" i="1" noProof="0" dirty="0">
              <a:sym typeface="Wingdings" pitchFamily="2" charset="2"/>
            </a:endParaRPr>
          </a:p>
          <a:p>
            <a:pPr algn="ctr" eaLnBrk="1" hangingPunct="1"/>
            <a:r>
              <a:rPr lang="en-US" altLang="en-US" sz="4000" i="1" noProof="0" dirty="0">
                <a:sym typeface="Wingdings" pitchFamily="2" charset="2"/>
              </a:rPr>
              <a:t>“inheritance breaks encapsulation”</a:t>
            </a:r>
          </a:p>
          <a:p>
            <a:pPr lvl="1" eaLnBrk="1" hangingPunct="1"/>
            <a:endParaRPr lang="en-US" altLang="en-US" sz="3600" noProof="0" dirty="0">
              <a:sym typeface="Wingdings" pitchFamily="2" charset="2"/>
            </a:endParaRPr>
          </a:p>
          <a:p>
            <a:pPr lvl="1" eaLnBrk="1" hangingPunct="1"/>
            <a:endParaRPr lang="en-US" altLang="en-US" noProof="0" dirty="0">
              <a:sym typeface="Wingdings" pitchFamily="2" charset="2"/>
            </a:endParaRPr>
          </a:p>
          <a:p>
            <a:pPr eaLnBrk="1" hangingPunct="1"/>
            <a:endParaRPr lang="en-US" altLang="en-US" noProof="0" dirty="0">
              <a:sym typeface="Wingdings" pitchFamily="2" charset="2"/>
            </a:endParaRPr>
          </a:p>
          <a:p>
            <a:pPr eaLnBrk="1" hangingPunct="1"/>
            <a:r>
              <a:rPr lang="en-US" altLang="en-US" noProof="0" dirty="0"/>
              <a:t>Snyder (1986)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88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Why?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No encapsulation because</a:t>
            </a:r>
          </a:p>
          <a:p>
            <a:pPr lvl="1"/>
            <a:r>
              <a:rPr lang="en-US" altLang="en-US" noProof="0" dirty="0"/>
              <a:t>Subclass can access every… </a:t>
            </a:r>
          </a:p>
          <a:p>
            <a:pPr lvl="2"/>
            <a:r>
              <a:rPr lang="en-US" altLang="en-US" noProof="0" dirty="0"/>
              <a:t>instance variable/property</a:t>
            </a:r>
          </a:p>
          <a:p>
            <a:pPr lvl="2"/>
            <a:r>
              <a:rPr lang="en-US" altLang="en-US" noProof="0" dirty="0"/>
              <a:t>data structure</a:t>
            </a:r>
          </a:p>
          <a:p>
            <a:pPr lvl="2"/>
            <a:r>
              <a:rPr lang="en-US" altLang="en-US" noProof="0" dirty="0"/>
              <a:t>Method</a:t>
            </a:r>
          </a:p>
          <a:p>
            <a:pPr lvl="1"/>
            <a:r>
              <a:rPr lang="en-US" altLang="en-US" noProof="0" dirty="0"/>
              <a:t>… of any superclass (except those declared private)</a:t>
            </a:r>
          </a:p>
          <a:p>
            <a:pPr lvl="1"/>
            <a:endParaRPr lang="en-US" altLang="en-US" noProof="0" dirty="0"/>
          </a:p>
          <a:p>
            <a:r>
              <a:rPr lang="en-US" altLang="en-US" noProof="0" dirty="0"/>
              <a:t>Thus a subclass and superclass are </a:t>
            </a:r>
            <a:r>
              <a:rPr lang="en-US" altLang="en-US" b="1" i="1" noProof="0" dirty="0"/>
              <a:t>tightly coupled</a:t>
            </a:r>
          </a:p>
          <a:p>
            <a:pPr lvl="1"/>
            <a:r>
              <a:rPr lang="en-US" altLang="en-US" noProof="0" dirty="0"/>
              <a:t>You cannot change the root class’ data structure without refactoring every subclass in the complete hierarchy </a:t>
            </a:r>
            <a:r>
              <a:rPr lang="en-US" altLang="en-US" noProof="0" dirty="0">
                <a:sym typeface="Wingdings" pitchFamily="2" charset="2"/>
              </a:rPr>
              <a:t></a:t>
            </a:r>
            <a:endParaRPr lang="en-US" alt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Gang of Four (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)</a:t>
            </a: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760414" y="1516063"/>
            <a:ext cx="4268787" cy="34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Erich Gamma, Richard Helm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Ralph Johnson &amp; John Vlissides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i="1">
                <a:solidFill>
                  <a:srgbClr val="CC0000"/>
                </a:solidFill>
              </a:rPr>
              <a:t>Design Patterns </a:t>
            </a:r>
            <a:r>
              <a:rPr lang="da-DK" altLang="da-DK" sz="2000" b="1" i="1">
                <a:solidFill>
                  <a:srgbClr val="CC0000"/>
                </a:solidFill>
                <a:latin typeface="Times New Roman" pitchFamily="18" charset="0"/>
              </a:rPr>
              <a:t>–</a:t>
            </a:r>
            <a:r>
              <a:rPr lang="en-US" altLang="da-DK" sz="2000" i="1">
                <a:solidFill>
                  <a:srgbClr val="CC0000"/>
                </a:solidFill>
              </a:rPr>
              <a:t> Elements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i="1">
                <a:solidFill>
                  <a:srgbClr val="CC0000"/>
                </a:solidFill>
              </a:rPr>
              <a:t>Reusable Object-Oriented Software</a:t>
            </a: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Addison-Wesley, 1995.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(As CD, 1998)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First systematic software pattern description.</a:t>
            </a:r>
          </a:p>
        </p:txBody>
      </p:sp>
      <p:pic>
        <p:nvPicPr>
          <p:cNvPr id="4104" name="Picture 4" descr="G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1" y="1198563"/>
            <a:ext cx="2998089" cy="387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noProof="0" dirty="0"/>
              <a:t>Only add responsibilities, never remove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You buy the full package!</a:t>
            </a:r>
          </a:p>
          <a:p>
            <a:pPr lvl="1"/>
            <a:r>
              <a:rPr lang="en-US" altLang="en-US" noProof="0" dirty="0"/>
              <a:t>All methods, all data structures</a:t>
            </a:r>
          </a:p>
          <a:p>
            <a:pPr lvl="1"/>
            <a:r>
              <a:rPr lang="en-US" altLang="en-US" noProof="0" dirty="0"/>
              <a:t>Even those that are irrelevant or down right wrong!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7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da-DK" noProof="0" dirty="0"/>
          </a:p>
          <a:p>
            <a:r>
              <a:rPr lang="en-US" altLang="da-DK" noProof="0" dirty="0"/>
              <a:t>Vector&lt;E&gt;			(= an </a:t>
            </a:r>
            <a:r>
              <a:rPr lang="en-US" altLang="da-DK" noProof="0" dirty="0" err="1"/>
              <a:t>ArrayList</a:t>
            </a:r>
            <a:r>
              <a:rPr lang="en-US" altLang="da-DK" noProof="0" dirty="0"/>
              <a:t> ‘almost’)</a:t>
            </a:r>
          </a:p>
          <a:p>
            <a:pPr lvl="1"/>
            <a:r>
              <a:rPr lang="en-US" altLang="da-DK" dirty="0"/>
              <a:t>v</a:t>
            </a:r>
            <a:r>
              <a:rPr lang="en-US" altLang="da-DK" noProof="0" dirty="0" err="1"/>
              <a:t>oid</a:t>
            </a:r>
            <a:r>
              <a:rPr lang="en-US" altLang="da-DK" noProof="0" dirty="0"/>
              <a:t> add(int index, E element)</a:t>
            </a:r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Stack&lt;E&gt; extends Vector&lt;E&gt;</a:t>
            </a:r>
          </a:p>
          <a:p>
            <a:pPr lvl="1"/>
            <a:r>
              <a:rPr lang="en-US" altLang="da-DK" noProof="0" dirty="0"/>
              <a:t>E pop()</a:t>
            </a:r>
          </a:p>
          <a:p>
            <a:pPr lvl="1"/>
            <a:r>
              <a:rPr lang="en-US" altLang="da-DK" noProof="0" dirty="0"/>
              <a:t>void push(E item)</a:t>
            </a:r>
          </a:p>
          <a:p>
            <a:pPr lvl="1"/>
            <a:endParaRPr lang="en-US" altLang="da-DK" noProof="0" dirty="0"/>
          </a:p>
          <a:p>
            <a:endParaRPr lang="en-US" altLang="da-DK" b="1" noProof="0" dirty="0"/>
          </a:p>
        </p:txBody>
      </p:sp>
      <p:pic>
        <p:nvPicPr>
          <p:cNvPr id="24583" name="Picture 4" descr="gof2-inheritance-b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6"/>
          <a:stretch>
            <a:fillRect/>
          </a:stretch>
        </p:blipFill>
        <p:spPr bwMode="auto">
          <a:xfrm>
            <a:off x="6372226" y="2737116"/>
            <a:ext cx="2303463" cy="18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59302" y="4650441"/>
            <a:ext cx="7257115" cy="707886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Argue why this is a design with many liabilities?</a:t>
            </a:r>
          </a:p>
          <a:p>
            <a:pPr>
              <a:defRPr/>
            </a:pPr>
            <a:r>
              <a:rPr lang="da-DK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How can you rewrite it elegantly using composition?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5A941-AC1E-479F-8210-C571B0CA7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20" y="1821658"/>
            <a:ext cx="2884514" cy="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973F-FC60-086D-0D43-5B6BC6C0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to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8C33-550B-9FB1-40C3-DED0A2E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‘Stack has-a Vector’, instead of ‘Stack is-a Vector’</a:t>
            </a:r>
          </a:p>
          <a:p>
            <a:pPr lvl="1"/>
            <a:r>
              <a:rPr lang="en-US" dirty="0"/>
              <a:t>Much better design!</a:t>
            </a:r>
          </a:p>
          <a:p>
            <a:pPr lvl="2"/>
            <a:r>
              <a:rPr lang="en-US" dirty="0"/>
              <a:t>Stack does not have any</a:t>
            </a:r>
            <a:br>
              <a:rPr lang="en-US" dirty="0"/>
            </a:br>
            <a:r>
              <a:rPr lang="en-US" dirty="0"/>
              <a:t>Vector/List methods, only</a:t>
            </a:r>
            <a:br>
              <a:rPr lang="en-US" dirty="0"/>
            </a:br>
            <a:r>
              <a:rPr lang="en-US" dirty="0"/>
              <a:t>push() and pop()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1132-C6B3-895F-D098-10A220A9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2E96-6A53-5355-333D-ED116020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374C-23E9-90CD-88B4-93178ADC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ED6A-3DA4-24D3-81EA-3B5BA0F8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9700"/>
            <a:ext cx="4025927" cy="36195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320C7-347C-EDB5-7054-D6E0FDAFC59F}"/>
              </a:ext>
            </a:extLst>
          </p:cNvPr>
          <p:cNvSpPr/>
          <p:nvPr/>
        </p:nvSpPr>
        <p:spPr>
          <a:xfrm>
            <a:off x="4648200" y="3473980"/>
            <a:ext cx="4038600" cy="374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6D0DD-F93D-2682-B31C-6C6B1954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53315"/>
            <a:ext cx="4114800" cy="4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0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Compile time binding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noProof="0" dirty="0"/>
              <a:t>	The only way to change behavior in the future (tweak a bit more) is through the </a:t>
            </a:r>
            <a:r>
              <a:rPr lang="en-US" altLang="en-US" i="1" noProof="0" dirty="0"/>
              <a:t>edit-compile-debug-debug-debug-debug </a:t>
            </a:r>
            <a:r>
              <a:rPr lang="en-US" altLang="en-US" noProof="0" dirty="0"/>
              <a:t>cycle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/>
              <a:t>		</a:t>
            </a:r>
            <a:endParaRPr lang="en-US" altLang="en-US" noProof="0" dirty="0"/>
          </a:p>
          <a:p>
            <a:pPr lvl="2" eaLnBrk="1" hangingPunct="1">
              <a:buFontTx/>
              <a:buNone/>
            </a:pPr>
            <a:endParaRPr lang="en-US" altLang="en-US" noProof="0" dirty="0"/>
          </a:p>
          <a:p>
            <a:pPr eaLnBrk="1" hangingPunct="1"/>
            <a:endParaRPr lang="en-US" alt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02A0D-78AE-B3AE-7876-71B5E802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19300"/>
            <a:ext cx="3263927" cy="29344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7951CF-E06D-9D8D-58E6-E8ADCEFE6FE8}"/>
              </a:ext>
            </a:extLst>
          </p:cNvPr>
          <p:cNvCxnSpPr>
            <a:cxnSpLocks/>
          </p:cNvCxnSpPr>
          <p:nvPr/>
        </p:nvCxnSpPr>
        <p:spPr>
          <a:xfrm>
            <a:off x="3841763" y="3486513"/>
            <a:ext cx="1492237" cy="3300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00D581-8AE2-A41A-EBFF-60EB912888D7}"/>
              </a:ext>
            </a:extLst>
          </p:cNvPr>
          <p:cNvSpPr/>
          <p:nvPr/>
        </p:nvSpPr>
        <p:spPr>
          <a:xfrm>
            <a:off x="381000" y="2552700"/>
            <a:ext cx="3263927" cy="1752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Any implementing class of List&lt;String&gt; can be substituted here (by Dependency Injection), thus no hard coupling between Stack and “Vector”</a:t>
            </a:r>
          </a:p>
        </p:txBody>
      </p:sp>
    </p:spTree>
    <p:extLst>
      <p:ext uri="{BB962C8B-B14F-4D97-AF65-F5344CB8AC3E}">
        <p14:creationId xmlns:p14="http://schemas.microsoft.com/office/powerpoint/2010/main" val="20214977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Recurring modifications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Constantly bubbling of behavior up into the root class in a hierarchy</a:t>
            </a:r>
          </a:p>
          <a:p>
            <a:pPr lvl="1"/>
            <a:r>
              <a:rPr lang="en-US" altLang="en-US" noProof="0" dirty="0"/>
              <a:t>Review the analysis in the State pattern chapter</a:t>
            </a:r>
          </a:p>
          <a:p>
            <a:r>
              <a:rPr lang="en-US" altLang="en-US" noProof="0" dirty="0"/>
              <a:t>Another example</a:t>
            </a:r>
          </a:p>
          <a:p>
            <a:pPr lvl="1"/>
            <a:r>
              <a:rPr lang="en-US" altLang="en-US" noProof="0" dirty="0"/>
              <a:t>Nice service based upon </a:t>
            </a:r>
            <a:r>
              <a:rPr lang="en-US" altLang="en-US" noProof="0" dirty="0" err="1"/>
              <a:t>ArrayList</a:t>
            </a:r>
            <a:endParaRPr lang="en-US" altLang="en-US" noProof="0" dirty="0"/>
          </a:p>
          <a:p>
            <a:pPr lvl="2"/>
            <a:r>
              <a:rPr lang="en-US" altLang="en-US" noProof="0" dirty="0"/>
              <a:t>Now – want better performance in new variant</a:t>
            </a:r>
          </a:p>
          <a:p>
            <a:pPr lvl="1"/>
            <a:endParaRPr lang="en-US" altLang="en-US" noProof="0" dirty="0"/>
          </a:p>
          <a:p>
            <a:pPr lvl="1"/>
            <a:endParaRPr lang="en-US" altLang="en-US" noProof="0" dirty="0"/>
          </a:p>
          <a:p>
            <a:pPr lvl="1"/>
            <a:endParaRPr lang="en-US" altLang="en-US" noProof="0" dirty="0"/>
          </a:p>
          <a:p>
            <a:pPr lvl="1"/>
            <a:r>
              <a:rPr lang="en-US" altLang="en-US" i="1" noProof="0" dirty="0"/>
              <a:t>All three classes</a:t>
            </a:r>
            <a:br>
              <a:rPr lang="en-US" altLang="en-US" i="1" noProof="0" dirty="0"/>
            </a:br>
            <a:r>
              <a:rPr lang="en-US" altLang="en-US" i="1" noProof="0" dirty="0"/>
              <a:t>modified </a:t>
            </a:r>
            <a:r>
              <a:rPr lang="en-US" altLang="en-US" i="1" noProof="0" dirty="0">
                <a:sym typeface="Wingdings" pitchFamily="2" charset="2"/>
              </a:rPr>
              <a:t></a:t>
            </a:r>
            <a:endParaRPr lang="en-US" altLang="en-US" i="1" noProof="0" dirty="0"/>
          </a:p>
        </p:txBody>
      </p:sp>
      <p:graphicFrame>
        <p:nvGraphicFramePr>
          <p:cNvPr id="26631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57588" y="3397251"/>
          <a:ext cx="5478462" cy="18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8575610" imgH="3424390" progId="PaintShopPro">
                  <p:embed/>
                </p:oleObj>
              </mc:Choice>
              <mc:Fallback>
                <p:oleObj name="Paint Shop Pro Image" r:id="rId2" imgW="8575610" imgH="342439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397251"/>
                        <a:ext cx="5478462" cy="1822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Separate Testing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Often, small and well focused abstractions are easier to test than large classes</a:t>
            </a:r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pPr lvl="1"/>
            <a:r>
              <a:rPr lang="en-US" altLang="en-US" noProof="0" dirty="0"/>
              <a:t>a) Only </a:t>
            </a:r>
            <a:r>
              <a:rPr lang="en-US" altLang="en-US" i="1" noProof="0" dirty="0"/>
              <a:t>integration testing</a:t>
            </a:r>
            <a:r>
              <a:rPr lang="en-US" altLang="en-US" noProof="0" dirty="0"/>
              <a:t> possible (</a:t>
            </a:r>
            <a:r>
              <a:rPr lang="en-US" altLang="en-US" noProof="0" dirty="0" err="1"/>
              <a:t>NewS</a:t>
            </a:r>
            <a:r>
              <a:rPr lang="en-US" altLang="en-US" noProof="0" dirty="0"/>
              <a:t>. + </a:t>
            </a:r>
            <a:r>
              <a:rPr lang="en-US" altLang="en-US" noProof="0" dirty="0" err="1"/>
              <a:t>ExistS</a:t>
            </a:r>
            <a:r>
              <a:rPr lang="en-US" altLang="en-US" noProof="0" dirty="0"/>
              <a:t>.)</a:t>
            </a:r>
          </a:p>
          <a:p>
            <a:pPr lvl="1"/>
            <a:r>
              <a:rPr lang="en-US" altLang="en-US" noProof="0" dirty="0"/>
              <a:t>b) Allows </a:t>
            </a:r>
            <a:r>
              <a:rPr lang="en-US" altLang="en-US" i="1" noProof="0" dirty="0"/>
              <a:t>unit testing</a:t>
            </a:r>
            <a:r>
              <a:rPr lang="en-US" altLang="en-US" noProof="0" dirty="0"/>
              <a:t> of ‘ExistingService1+2’, </a:t>
            </a:r>
            <a:br>
              <a:rPr lang="en-US" altLang="en-US" noProof="0" dirty="0"/>
            </a:br>
            <a:r>
              <a:rPr lang="en-US" altLang="en-US" noProof="0" dirty="0"/>
              <a:t>and often </a:t>
            </a:r>
            <a:r>
              <a:rPr lang="en-US" altLang="en-US" i="1" noProof="0" dirty="0"/>
              <a:t>unit testing</a:t>
            </a:r>
            <a:r>
              <a:rPr lang="en-US" altLang="en-US" noProof="0" dirty="0"/>
              <a:t> of </a:t>
            </a:r>
            <a:r>
              <a:rPr lang="en-US" altLang="en-US" noProof="0" dirty="0" err="1"/>
              <a:t>NewService</a:t>
            </a:r>
            <a:r>
              <a:rPr lang="en-US" altLang="en-US" noProof="0" dirty="0"/>
              <a:t>, by replacing collaborators with Test Stubs ala </a:t>
            </a:r>
            <a:r>
              <a:rPr lang="en-US" altLang="en-US" i="1" noProof="0" dirty="0"/>
              <a:t>StubService1 and StubService2</a:t>
            </a:r>
            <a:endParaRPr lang="en-US" altLang="en-US" noProof="0" dirty="0"/>
          </a:p>
        </p:txBody>
      </p:sp>
      <p:graphicFrame>
        <p:nvGraphicFramePr>
          <p:cNvPr id="27655" name="Object 1"/>
          <p:cNvGraphicFramePr>
            <a:graphicFrameLocks noChangeAspect="1"/>
          </p:cNvGraphicFramePr>
          <p:nvPr/>
        </p:nvGraphicFramePr>
        <p:xfrm>
          <a:off x="1476376" y="1957917"/>
          <a:ext cx="52863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014634" imgH="2312195" progId="PaintShopPro">
                  <p:embed/>
                </p:oleObj>
              </mc:Choice>
              <mc:Fallback>
                <p:oleObj name="Paint Shop Pro Image" r:id="rId2" imgW="7014634" imgH="2312195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6" y="1957917"/>
                        <a:ext cx="528637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3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Increase possibility of reuse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4277"/>
            <a:ext cx="8229600" cy="4441031"/>
          </a:xfrm>
        </p:spPr>
        <p:txBody>
          <a:bodyPr/>
          <a:lstStyle/>
          <a:p>
            <a:r>
              <a:rPr lang="en-US" altLang="da-DK" noProof="0" dirty="0"/>
              <a:t>Smaller implementations are easier to reuse</a:t>
            </a:r>
          </a:p>
          <a:p>
            <a:r>
              <a:rPr lang="en-US" altLang="da-DK" noProof="0" dirty="0"/>
              <a:t>Example from </a:t>
            </a:r>
            <a:r>
              <a:rPr lang="en-US" altLang="da-DK" noProof="0" dirty="0" err="1"/>
              <a:t>MiniDraw</a:t>
            </a:r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Sub responsibility</a:t>
            </a:r>
          </a:p>
          <a:p>
            <a:pPr lvl="1"/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Allow compositional reuse of </a:t>
            </a:r>
            <a:r>
              <a:rPr lang="en-US" altLang="da-DK" noProof="0" dirty="0" err="1"/>
              <a:t>FigureCollection</a:t>
            </a:r>
            <a:r>
              <a:rPr lang="en-US" altLang="da-DK" noProof="0" dirty="0"/>
              <a:t> in </a:t>
            </a:r>
            <a:r>
              <a:rPr lang="en-US" altLang="da-DK" b="1" i="1" noProof="0" dirty="0"/>
              <a:t>all present and future </a:t>
            </a:r>
            <a:r>
              <a:rPr lang="en-US" altLang="da-DK" b="1" i="1" noProof="0" dirty="0" err="1"/>
              <a:t>impl</a:t>
            </a:r>
            <a:r>
              <a:rPr lang="en-US" altLang="da-DK" b="1" i="1" noProof="0" dirty="0"/>
              <a:t>. of Drawing!</a:t>
            </a:r>
            <a:endParaRPr lang="en-US" altLang="da-DK" noProof="0" dirty="0"/>
          </a:p>
        </p:txBody>
      </p:sp>
      <p:graphicFrame>
        <p:nvGraphicFramePr>
          <p:cNvPr id="28679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7089" y="1897063"/>
          <a:ext cx="5761037" cy="98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9063415" imgH="1854161" progId="PaintShopPro">
                  <p:embed/>
                </p:oleObj>
              </mc:Choice>
              <mc:Fallback>
                <p:oleObj name="Paint Shop Pro Image" r:id="rId2" imgW="9063415" imgH="185416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9" y="1897063"/>
                        <a:ext cx="5761037" cy="981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049109" y="2174836"/>
            <a:ext cx="4818292" cy="366713"/>
          </a:xfrm>
          <a:prstGeom prst="rect">
            <a:avLst/>
          </a:prstGeom>
          <a:noFill/>
          <a:ln w="28575" algn="ctr">
            <a:solidFill>
              <a:srgbClr val="2100F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33" tIns="44423" rIns="90433" bIns="4442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19" y="3134436"/>
            <a:ext cx="4881562" cy="1194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6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Liabilities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Increased number of abstractions and objects </a:t>
            </a:r>
            <a:r>
              <a:rPr lang="en-US" altLang="da-DK" noProof="0" dirty="0">
                <a:sym typeface="Wingdings" pitchFamily="2" charset="2"/>
              </a:rPr>
              <a:t></a:t>
            </a:r>
          </a:p>
          <a:p>
            <a:endParaRPr lang="en-US" altLang="da-DK" noProof="0" dirty="0">
              <a:sym typeface="Wingdings" pitchFamily="2" charset="2"/>
            </a:endParaRPr>
          </a:p>
          <a:p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noProof="0" dirty="0">
                <a:sym typeface="Wingdings" pitchFamily="2" charset="2"/>
              </a:rPr>
              <a:t>Delegation requires more boiler-plate code </a:t>
            </a:r>
            <a:endParaRPr lang="en-US" alt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933700"/>
            <a:ext cx="7629525" cy="186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80" y="1409700"/>
            <a:ext cx="5715000" cy="93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304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(what </a:t>
            </a:r>
            <a:r>
              <a:rPr lang="en-US" altLang="da-DK" i="1" noProof="0" dirty="0"/>
              <a:t>is</a:t>
            </a:r>
            <a:r>
              <a:rPr lang="en-US" altLang="da-DK" noProof="0" dirty="0"/>
              <a:t> he saying???)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Inheritance is an interesting construct, but </a:t>
            </a:r>
          </a:p>
          <a:p>
            <a:pPr lvl="1" eaLnBrk="1" hangingPunct="1"/>
            <a:r>
              <a:rPr lang="en-US" altLang="da-DK" noProof="0" dirty="0"/>
              <a:t>It often leads to lesser designs </a:t>
            </a:r>
            <a:r>
              <a:rPr lang="en-US" altLang="da-DK" noProof="0" dirty="0">
                <a:sym typeface="Wingdings" panose="05000000000000000000" pitchFamily="2" charset="2"/>
              </a:rPr>
              <a:t></a:t>
            </a:r>
            <a:endParaRPr lang="en-US" altLang="da-DK" noProof="0" dirty="0"/>
          </a:p>
          <a:p>
            <a:pPr eaLnBrk="1" hangingPunct="1"/>
            <a:r>
              <a:rPr lang="en-US" altLang="da-DK" noProof="0" dirty="0"/>
              <a:t>It does not elegantly handle</a:t>
            </a:r>
          </a:p>
          <a:p>
            <a:pPr lvl="1" eaLnBrk="1" hangingPunct="1"/>
            <a:r>
              <a:rPr lang="en-US" altLang="da-DK" noProof="0" dirty="0"/>
              <a:t>ad hoc reuse</a:t>
            </a:r>
          </a:p>
          <a:p>
            <a:pPr lvl="1" eaLnBrk="1" hangingPunct="1"/>
            <a:r>
              <a:rPr lang="en-US" altLang="da-DK" noProof="0" dirty="0"/>
              <a:t>modelling roles</a:t>
            </a:r>
          </a:p>
          <a:p>
            <a:pPr lvl="1" eaLnBrk="1" hangingPunct="1"/>
            <a:r>
              <a:rPr lang="en-US" altLang="da-DK" noProof="0" dirty="0"/>
              <a:t>variance of behavior</a:t>
            </a:r>
          </a:p>
        </p:txBody>
      </p:sp>
      <p:pic>
        <p:nvPicPr>
          <p:cNvPr id="30727" name="Picture 4" descr="gof2-inheritance-b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06940"/>
            <a:ext cx="7345362" cy="14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AutoShape 5"/>
          <p:cNvSpPr>
            <a:spLocks noChangeArrowheads="1"/>
          </p:cNvSpPr>
          <p:nvPr/>
        </p:nvSpPr>
        <p:spPr bwMode="auto">
          <a:xfrm rot="2539632">
            <a:off x="1124127" y="3701971"/>
            <a:ext cx="1534696" cy="1440656"/>
          </a:xfrm>
          <a:prstGeom prst="plus">
            <a:avLst>
              <a:gd name="adj" fmla="val 39236"/>
            </a:avLst>
          </a:prstGeom>
          <a:solidFill>
            <a:srgbClr val="FF3300">
              <a:alpha val="25098"/>
            </a:srgbClr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2539632">
            <a:off x="3931343" y="3704738"/>
            <a:ext cx="1542912" cy="1440656"/>
          </a:xfrm>
          <a:prstGeom prst="plus">
            <a:avLst>
              <a:gd name="adj" fmla="val 39236"/>
            </a:avLst>
          </a:prstGeom>
          <a:solidFill>
            <a:srgbClr val="FF3300">
              <a:alpha val="25098"/>
            </a:srgbClr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 rot="2539632">
            <a:off x="6874914" y="3728446"/>
            <a:ext cx="1613331" cy="1440656"/>
          </a:xfrm>
          <a:prstGeom prst="plus">
            <a:avLst>
              <a:gd name="adj" fmla="val 39236"/>
            </a:avLst>
          </a:prstGeom>
          <a:solidFill>
            <a:srgbClr val="FF3300">
              <a:alpha val="25098"/>
            </a:srgbClr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Inheritance?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rule of thumb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there is </a:t>
            </a:r>
            <a:r>
              <a:rPr lang="en-US" i="1" dirty="0"/>
              <a:t>behavioral differences</a:t>
            </a:r>
            <a:r>
              <a:rPr lang="en-US" dirty="0"/>
              <a:t> between subclasses</a:t>
            </a:r>
          </a:p>
          <a:p>
            <a:pPr lvl="2"/>
            <a:r>
              <a:rPr lang="en-US" dirty="0"/>
              <a:t>Not just parameters and constants; it must be different algorithms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you are absolutely sure there will be only one dimension of variability and a shallow inheritance tree…</a:t>
            </a:r>
          </a:p>
          <a:p>
            <a:r>
              <a:rPr lang="en-US" dirty="0"/>
              <a:t>One example where I use it is in the </a:t>
            </a:r>
            <a:r>
              <a:rPr lang="en-US" dirty="0" err="1"/>
              <a:t>HotStone</a:t>
            </a:r>
            <a:r>
              <a:rPr lang="en-US" dirty="0"/>
              <a:t> GUI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021137"/>
            <a:ext cx="4314825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14700"/>
            <a:ext cx="5153025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10" y="3769784"/>
            <a:ext cx="4019550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368788"/>
            <a:ext cx="802883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053640"/>
            <a:ext cx="1109681" cy="155733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90800" y="4533900"/>
            <a:ext cx="3429000" cy="736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“Same” except how the </a:t>
            </a:r>
            <a:r>
              <a:rPr lang="en-US" dirty="0" err="1"/>
              <a:t>Gfx</a:t>
            </a:r>
            <a:r>
              <a:rPr lang="en-US" dirty="0"/>
              <a:t> is rendered and updated…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263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most important chapter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Section 1.6 of 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 has a section called: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b="1" noProof="0" dirty="0"/>
              <a:t>How design patterns solve design problems</a:t>
            </a:r>
          </a:p>
          <a:p>
            <a:pPr eaLnBrk="1" hangingPunct="1"/>
            <a:endParaRPr lang="en-US" altLang="da-DK" b="1" noProof="0" dirty="0"/>
          </a:p>
          <a:p>
            <a:pPr algn="ctr" eaLnBrk="1" hangingPunct="1"/>
            <a:r>
              <a:rPr lang="en-US" altLang="da-DK" i="1" noProof="0" dirty="0"/>
              <a:t>This section is the gold nugget section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It ties the patterns to the underlying coding principles that delivers the real power.</a:t>
            </a:r>
          </a:p>
          <a:p>
            <a:pPr eaLnBrk="1" hangingPunct="1"/>
            <a:endParaRPr lang="en-US" alt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07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/>
              <a:t>Third Principle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30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GoF’s</a:t>
            </a:r>
            <a:r>
              <a:rPr lang="en-US" altLang="da-DK" noProof="0" dirty="0"/>
              <a:t> 3rd principle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da-DK" sz="3200" i="1" noProof="0" dirty="0">
                <a:solidFill>
                  <a:schemeClr val="accent1">
                    <a:lumMod val="75000"/>
                  </a:schemeClr>
                </a:solidFill>
              </a:rPr>
              <a:t>Consider what should be variable in your design</a:t>
            </a:r>
          </a:p>
          <a:p>
            <a:pPr algn="r" eaLnBrk="1" hangingPunct="1"/>
            <a:r>
              <a:rPr lang="en-US" altLang="da-DK" sz="2000" noProof="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altLang="da-DK" sz="2000" noProof="0" dirty="0" err="1">
                <a:solidFill>
                  <a:schemeClr val="accent1">
                    <a:lumMod val="75000"/>
                  </a:schemeClr>
                </a:solidFill>
              </a:rPr>
              <a:t>GoF</a:t>
            </a:r>
            <a:r>
              <a:rPr lang="en-US" altLang="da-DK" sz="2000" noProof="0" dirty="0">
                <a:solidFill>
                  <a:schemeClr val="accent1">
                    <a:lumMod val="75000"/>
                  </a:schemeClr>
                </a:solidFill>
              </a:rPr>
              <a:t> §1.8, p.29]</a:t>
            </a:r>
          </a:p>
          <a:p>
            <a:pPr eaLnBrk="1" hangingPunct="1"/>
            <a:endParaRPr lang="en-US" altLang="da-DK" noProof="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Another way of expressing the 3rd principle:</a:t>
            </a:r>
          </a:p>
          <a:p>
            <a:pPr algn="ctr" eaLnBrk="1" hangingPunct="1"/>
            <a:r>
              <a:rPr lang="en-US" altLang="da-DK" sz="3200" i="1" noProof="0" dirty="0">
                <a:solidFill>
                  <a:schemeClr val="accent1">
                    <a:lumMod val="75000"/>
                  </a:schemeClr>
                </a:solidFill>
              </a:rPr>
              <a:t>Encapsulate the behavior that varies</a:t>
            </a:r>
          </a:p>
          <a:p>
            <a:pPr eaLnBrk="1" hangingPunct="1"/>
            <a:endParaRPr lang="en-US" altLang="da-DK" noProof="0" dirty="0">
              <a:solidFill>
                <a:schemeClr val="accent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813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Analysis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This statement is closely linked to the shorter</a:t>
            </a:r>
          </a:p>
          <a:p>
            <a:pPr algn="ctr" eaLnBrk="1" hangingPunct="1"/>
            <a:r>
              <a:rPr lang="en-US" altLang="da-DK" i="1" noProof="0" dirty="0">
                <a:solidFill>
                  <a:schemeClr val="accent1">
                    <a:lumMod val="75000"/>
                  </a:schemeClr>
                </a:solidFill>
              </a:rPr>
              <a:t>Change by addition, not by modification</a:t>
            </a:r>
          </a:p>
          <a:p>
            <a:pPr eaLnBrk="1" hangingPunct="1"/>
            <a:r>
              <a:rPr lang="en-US" altLang="da-DK" noProof="0" dirty="0">
                <a:solidFill>
                  <a:schemeClr val="tx1"/>
                </a:solidFill>
              </a:rPr>
              <a:t>That is – you identify</a:t>
            </a:r>
          </a:p>
          <a:p>
            <a:pPr lvl="1" eaLnBrk="1" hangingPunct="1"/>
            <a:r>
              <a:rPr lang="en-US" altLang="da-DK" noProof="0" dirty="0"/>
              <a:t>the design/code that should remain </a:t>
            </a:r>
            <a:r>
              <a:rPr lang="en-US" altLang="da-DK" i="1" noProof="0" dirty="0"/>
              <a:t>stable</a:t>
            </a:r>
          </a:p>
          <a:p>
            <a:pPr lvl="1" eaLnBrk="1" hangingPunct="1"/>
            <a:r>
              <a:rPr lang="en-US" altLang="da-DK" noProof="0" dirty="0"/>
              <a:t>the design/code that may vary</a:t>
            </a:r>
          </a:p>
          <a:p>
            <a:pPr eaLnBrk="1" hangingPunct="1"/>
            <a:r>
              <a:rPr lang="en-US" altLang="da-DK" noProof="0" dirty="0"/>
              <a:t>and use techniques that ensure that the stable part – well – remain stable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These techniques are 1st and 2nd principle </a:t>
            </a:r>
          </a:p>
          <a:p>
            <a:pPr lvl="1" eaLnBrk="1" hangingPunct="1"/>
            <a:r>
              <a:rPr lang="en-US" altLang="da-DK" noProof="0" dirty="0"/>
              <a:t>most of the time </a:t>
            </a:r>
            <a:r>
              <a:rPr lang="en-US" altLang="da-DK" noProof="0" dirty="0">
                <a:sym typeface="Wingdings" pitchFamily="2" charset="2"/>
              </a:rPr>
              <a:t></a:t>
            </a:r>
            <a:endParaRPr lang="en-US" alt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45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sz="3600" noProof="0"/>
              <a:t>The Principles </a:t>
            </a:r>
            <a:r>
              <a:rPr lang="en-US" altLang="da-DK"/>
              <a:t>I</a:t>
            </a:r>
            <a:r>
              <a:rPr lang="en-US" altLang="da-DK" sz="3600" noProof="0"/>
              <a:t>n </a:t>
            </a:r>
            <a:r>
              <a:rPr lang="en-US" altLang="da-DK" dirty="0"/>
              <a:t>A</a:t>
            </a:r>
            <a:r>
              <a:rPr lang="en-US" altLang="da-DK" sz="3600" noProof="0"/>
              <a:t>ction</a:t>
            </a:r>
            <a:endParaRPr lang="en-US" altLang="da-DK" sz="3600" noProof="0" dirty="0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96708"/>
            <a:ext cx="6400800" cy="149886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006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lvl="1" eaLnBrk="1" hangingPunct="1"/>
            <a:r>
              <a:rPr lang="en-US" altLang="da-DK" noProof="0" dirty="0"/>
              <a:t>New requirement to our client code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66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 Consider what should be variable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da-DK" sz="24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0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 Program to an interface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2400">
                <a:solidFill>
                  <a:schemeClr val="tx1"/>
                </a:solidFill>
                <a:cs typeface="Arial" charset="0"/>
              </a:rPr>
              <a:t>«interface»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393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 Favor object composition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2400">
                <a:solidFill>
                  <a:schemeClr val="tx1"/>
                </a:solidFill>
                <a:cs typeface="Arial" charset="0"/>
              </a:rPr>
              <a:t>«interface»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06814" y="3217333"/>
            <a:ext cx="1800225" cy="179917"/>
            <a:chOff x="2335" y="2432"/>
            <a:chExt cx="1134" cy="136"/>
          </a:xfrm>
        </p:grpSpPr>
        <p:sp>
          <p:nvSpPr>
            <p:cNvPr id="38929" name="AutoShape 7"/>
            <p:cNvSpPr>
              <a:spLocks noChangeArrowheads="1"/>
            </p:cNvSpPr>
            <p:nvPr/>
          </p:nvSpPr>
          <p:spPr bwMode="auto">
            <a:xfrm>
              <a:off x="2335" y="2432"/>
              <a:ext cx="181" cy="136"/>
            </a:xfrm>
            <a:prstGeom prst="diamond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chemeClr val="tx1"/>
                </a:solidFill>
              </a:endParaRPr>
            </a:p>
          </p:txBody>
        </p:sp>
        <p:sp>
          <p:nvSpPr>
            <p:cNvPr id="38930" name="Line 8"/>
            <p:cNvSpPr>
              <a:spLocks noChangeShapeType="1"/>
            </p:cNvSpPr>
            <p:nvPr/>
          </p:nvSpPr>
          <p:spPr bwMode="auto">
            <a:xfrm>
              <a:off x="2517" y="2499"/>
              <a:ext cx="9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47813" y="3638021"/>
            <a:ext cx="7345362" cy="1320271"/>
            <a:chOff x="975" y="2750"/>
            <a:chExt cx="4627" cy="998"/>
          </a:xfrm>
        </p:grpSpPr>
        <p:grpSp>
          <p:nvGrpSpPr>
            <p:cNvPr id="38923" name="Group 10"/>
            <p:cNvGrpSpPr>
              <a:grpSpLocks/>
            </p:cNvGrpSpPr>
            <p:nvPr/>
          </p:nvGrpSpPr>
          <p:grpSpPr bwMode="auto">
            <a:xfrm>
              <a:off x="975" y="2750"/>
              <a:ext cx="4627" cy="998"/>
              <a:chOff x="975" y="2750"/>
              <a:chExt cx="4627" cy="998"/>
            </a:xfrm>
          </p:grpSpPr>
          <p:sp>
            <p:nvSpPr>
              <p:cNvPr id="38925" name="Rectangle 11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ConcreteVariation1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926" name="Rectangle 12"/>
              <p:cNvSpPr>
                <a:spLocks noChangeArrowheads="1"/>
              </p:cNvSpPr>
              <p:nvPr/>
            </p:nvSpPr>
            <p:spPr bwMode="auto">
              <a:xfrm>
                <a:off x="351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ConcreteVariation2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927" name="AutoShape 13"/>
              <p:cNvSpPr>
                <a:spLocks noChangeArrowheads="1"/>
              </p:cNvSpPr>
              <p:nvPr/>
            </p:nvSpPr>
            <p:spPr bwMode="auto">
              <a:xfrm>
                <a:off x="3878" y="2750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a-DK" altLang="da-DK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928" name="AutoShape 14"/>
              <p:cNvCxnSpPr>
                <a:cxnSpLocks noChangeShapeType="1"/>
                <a:stCxn id="38927" idx="3"/>
                <a:endCxn id="38925" idx="0"/>
              </p:cNvCxnSpPr>
              <p:nvPr/>
            </p:nvCxnSpPr>
            <p:spPr bwMode="auto">
              <a:xfrm flipH="1">
                <a:off x="2019" y="2895"/>
                <a:ext cx="1950" cy="3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924" name="AutoShape 15"/>
            <p:cNvCxnSpPr>
              <a:cxnSpLocks noChangeShapeType="1"/>
              <a:stCxn id="38927" idx="3"/>
              <a:endCxn id="38926" idx="0"/>
            </p:cNvCxnSpPr>
            <p:nvPr/>
          </p:nvCxnSpPr>
          <p:spPr bwMode="auto">
            <a:xfrm>
              <a:off x="3969" y="2895"/>
              <a:ext cx="590" cy="3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031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that is why…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most patterns follows this structure exactly</a:t>
            </a:r>
          </a:p>
          <a:p>
            <a:pPr lvl="1"/>
            <a:r>
              <a:rPr lang="en-US" noProof="0" dirty="0"/>
              <a:t>They encapsulate variability and favor composition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2400">
                <a:solidFill>
                  <a:schemeClr val="tx1"/>
                </a:solidFill>
                <a:cs typeface="Arial" charset="0"/>
              </a:rPr>
              <a:t>«interface»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06814" y="3217333"/>
            <a:ext cx="1800225" cy="179917"/>
            <a:chOff x="2335" y="2432"/>
            <a:chExt cx="1134" cy="136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335" y="2432"/>
              <a:ext cx="181" cy="136"/>
            </a:xfrm>
            <a:prstGeom prst="diamond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chemeClr val="tx1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517" y="2499"/>
              <a:ext cx="9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547813" y="3638021"/>
            <a:ext cx="7345362" cy="1320271"/>
            <a:chOff x="975" y="2750"/>
            <a:chExt cx="4627" cy="998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975" y="2750"/>
              <a:ext cx="4627" cy="998"/>
              <a:chOff x="975" y="2750"/>
              <a:chExt cx="4627" cy="998"/>
            </a:xfrm>
          </p:grpSpPr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ConcreteVariation1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351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ConcreteVariation2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3878" y="2750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a-DK" altLang="da-DK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AutoShape 14"/>
              <p:cNvCxnSpPr>
                <a:cxnSpLocks noChangeShapeType="1"/>
                <a:stCxn id="17" idx="3"/>
                <a:endCxn id="15" idx="0"/>
              </p:cNvCxnSpPr>
              <p:nvPr/>
            </p:nvCxnSpPr>
            <p:spPr bwMode="auto">
              <a:xfrm flipH="1">
                <a:off x="2019" y="2895"/>
                <a:ext cx="1950" cy="3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>
              <a:off x="3969" y="2895"/>
              <a:ext cx="590" cy="3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45202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596635"/>
          </a:xfrm>
        </p:spPr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57011"/>
            <a:ext cx="4038600" cy="4261114"/>
          </a:xfrm>
        </p:spPr>
        <p:txBody>
          <a:bodyPr/>
          <a:lstStyle/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US" altLang="da-DK" sz="2000" noProof="0" dirty="0">
                <a:sym typeface="Wingdings" pitchFamily="2" charset="2"/>
              </a:rPr>
              <a:t> </a:t>
            </a:r>
            <a:r>
              <a:rPr lang="en-US" altLang="da-DK" sz="2000" noProof="0" dirty="0"/>
              <a:t>We </a:t>
            </a:r>
            <a:r>
              <a:rPr lang="en-US" altLang="da-DK" sz="2000" i="1" noProof="0" dirty="0"/>
              <a:t>identified some </a:t>
            </a:r>
            <a:r>
              <a:rPr lang="en-US" altLang="da-DK" sz="2000" i="1" noProof="0" dirty="0" err="1"/>
              <a:t>behaviour</a:t>
            </a:r>
            <a:r>
              <a:rPr lang="en-US" altLang="da-DK" sz="2000" noProof="0" dirty="0"/>
              <a:t> that was </a:t>
            </a:r>
            <a:r>
              <a:rPr lang="en-US" altLang="da-DK" sz="2000" i="1" noProof="0" dirty="0"/>
              <a:t>likely to change</a:t>
            </a:r>
            <a:r>
              <a:rPr lang="en-US" altLang="da-DK" sz="2000" noProof="0" dirty="0"/>
              <a:t>…</a:t>
            </a:r>
          </a:p>
          <a:p>
            <a:pPr eaLnBrk="1" hangingPunct="1"/>
            <a:endParaRPr lang="en-US" altLang="da-DK" sz="2000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sz="2000" noProof="0" dirty="0">
                <a:sym typeface="Wingdings" pitchFamily="2" charset="2"/>
              </a:rPr>
              <a:t> </a:t>
            </a:r>
            <a:r>
              <a:rPr lang="en-US" altLang="da-DK" sz="2000" noProof="0" dirty="0"/>
              <a:t>We stated a </a:t>
            </a:r>
            <a:r>
              <a:rPr lang="en-US" altLang="da-DK" sz="2000" i="1" noProof="0" dirty="0"/>
              <a:t>well defined responsibility</a:t>
            </a:r>
            <a:r>
              <a:rPr lang="en-US" altLang="da-DK" sz="2000" noProof="0" dirty="0"/>
              <a:t> that covers this </a:t>
            </a:r>
            <a:r>
              <a:rPr lang="en-US" altLang="da-DK" sz="2000" noProof="0" dirty="0" err="1"/>
              <a:t>behaviour</a:t>
            </a:r>
            <a:r>
              <a:rPr lang="en-US" altLang="da-DK" sz="2000" noProof="0" dirty="0"/>
              <a:t> and expressed it in an </a:t>
            </a:r>
            <a:r>
              <a:rPr lang="en-US" altLang="da-DK" sz="2000" i="1" noProof="0" dirty="0"/>
              <a:t>interface</a:t>
            </a:r>
          </a:p>
          <a:p>
            <a:pPr eaLnBrk="1" hangingPunct="1"/>
            <a:endParaRPr lang="en-US" altLang="da-DK" sz="2000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sz="2000" noProof="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a-DK" sz="2000" noProof="0" dirty="0"/>
              <a:t>Instead of performing </a:t>
            </a:r>
            <a:r>
              <a:rPr lang="en-US" altLang="da-DK" sz="2000" noProof="0" dirty="0" err="1"/>
              <a:t>behaviour</a:t>
            </a:r>
            <a:r>
              <a:rPr lang="en-US" altLang="da-DK" sz="2000" noProof="0" dirty="0"/>
              <a:t> ourselves we </a:t>
            </a:r>
            <a:r>
              <a:rPr lang="en-US" altLang="da-DK" sz="2000" i="1" noProof="0" dirty="0"/>
              <a:t>delegated</a:t>
            </a:r>
            <a:r>
              <a:rPr lang="en-US" altLang="da-DK" sz="2000" noProof="0" dirty="0"/>
              <a:t> to an object implementing the interface</a:t>
            </a:r>
          </a:p>
          <a:p>
            <a:pPr eaLnBrk="1" hangingPunct="1"/>
            <a:endParaRPr lang="en-US" altLang="da-DK" sz="2000" noProof="0" dirty="0"/>
          </a:p>
        </p:txBody>
      </p:sp>
      <p:sp>
        <p:nvSpPr>
          <p:cNvPr id="3994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57011"/>
            <a:ext cx="4038600" cy="4261114"/>
          </a:xfrm>
        </p:spPr>
        <p:txBody>
          <a:bodyPr/>
          <a:lstStyle/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US" altLang="da-DK" sz="2000" i="1" noProof="0" dirty="0"/>
              <a:t> Consider what should be variable in your design</a:t>
            </a:r>
          </a:p>
          <a:p>
            <a:pPr eaLnBrk="1" hangingPunct="1"/>
            <a:endParaRPr lang="en-US" altLang="da-DK" sz="2000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endParaRPr lang="en-US" altLang="da-DK" sz="2000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sz="2000" noProof="0" dirty="0"/>
              <a:t> </a:t>
            </a:r>
            <a:r>
              <a:rPr lang="en-US" altLang="da-DK" sz="2000" i="1" noProof="0" dirty="0"/>
              <a:t>Program to an interface, not an implementation</a:t>
            </a:r>
          </a:p>
          <a:p>
            <a:pPr eaLnBrk="1" hangingPunct="1"/>
            <a:endParaRPr lang="en-US" altLang="da-DK" sz="2000" i="1" noProof="0" dirty="0"/>
          </a:p>
          <a:p>
            <a:pPr eaLnBrk="1" hangingPunct="1"/>
            <a:endParaRPr lang="en-US" altLang="da-DK" sz="2000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sz="2000" noProof="0" dirty="0"/>
              <a:t> </a:t>
            </a:r>
            <a:r>
              <a:rPr lang="en-US" altLang="da-DK" sz="2000" i="1" noProof="0" dirty="0"/>
              <a:t>Favor object composition over class inheritance</a:t>
            </a:r>
          </a:p>
          <a:p>
            <a:pPr eaLnBrk="1" hangingPunct="1"/>
            <a:endParaRPr lang="en-US" altLang="da-DK" sz="2000" i="1" noProof="0" dirty="0"/>
          </a:p>
          <a:p>
            <a:pPr eaLnBrk="1" hangingPunct="1"/>
            <a:endParaRPr lang="en-US" altLang="da-DK" sz="2000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CBC76-42E6-456C-9BC8-0F87C3AB21AE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511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Compositional Design Principles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C106F-0862-4292-BB6D-6D4242A7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8" y="1637771"/>
            <a:ext cx="802416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54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D340-291D-EE74-515B-0487F944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14E1-1B35-1C50-C6EF-1DA2122E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well known set of principles than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</a:t>
            </a:r>
            <a:r>
              <a:rPr lang="en-US" dirty="0"/>
              <a:t>, but states more or less the same…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006F-2173-8A7E-D5CD-26F81E32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842C-C2CC-8776-8D22-3CBB9544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97E65-42FA-1D31-435F-7D9188D0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0049B-6C82-4ADD-4B00-61E4FB96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8" y="1806670"/>
            <a:ext cx="5834062" cy="341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05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119E-6936-4C6E-6F6F-F7B7917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</a:t>
            </a:r>
            <a:r>
              <a:rPr lang="en-US" i="1" dirty="0"/>
              <a:t>is</a:t>
            </a:r>
            <a:r>
              <a:rPr lang="en-US" dirty="0"/>
              <a:t> Solid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5833-F9C0-8EAF-6830-EDA45386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architectural style for </a:t>
            </a:r>
            <a:r>
              <a:rPr lang="en-US" i="1" dirty="0"/>
              <a:t>large systems:</a:t>
            </a:r>
            <a:r>
              <a:rPr lang="en-US" dirty="0"/>
              <a:t> Microservices</a:t>
            </a:r>
          </a:p>
          <a:p>
            <a:pPr lvl="1"/>
            <a:r>
              <a:rPr lang="en-US" dirty="0"/>
              <a:t>Key architecture for Uber, Google, </a:t>
            </a:r>
            <a:r>
              <a:rPr lang="en-US" dirty="0" err="1"/>
              <a:t>NetFlix</a:t>
            </a:r>
            <a:r>
              <a:rPr lang="en-US" dirty="0"/>
              <a:t>, …</a:t>
            </a:r>
          </a:p>
          <a:p>
            <a:r>
              <a:rPr lang="en-US" dirty="0"/>
              <a:t>Lots of tooling, lots of architectural tactics, lots of design doctrines to follow, but…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the core, it is.. </a:t>
            </a:r>
          </a:p>
          <a:p>
            <a:pPr lvl="1"/>
            <a:r>
              <a:rPr lang="en-US" i="1" dirty="0"/>
              <a:t>Design with high cohesion and low coupling</a:t>
            </a:r>
          </a:p>
          <a:p>
            <a:pPr lvl="1"/>
            <a:r>
              <a:rPr lang="en-US" i="1" dirty="0"/>
              <a:t>Design according to SOLID</a:t>
            </a:r>
          </a:p>
          <a:p>
            <a:pPr lvl="1"/>
            <a:r>
              <a:rPr lang="en-US" b="1" i="1" dirty="0"/>
              <a:t>Program to an interface, favor object composition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B3BA-7F72-D60E-9180-D994D309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6EA7-8AA5-6B04-8C79-399AB500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5157-730C-0BDD-6E64-F015C118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1217A-4E22-4F4D-B7E0-0DEAC35DA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402" y="2344813"/>
            <a:ext cx="3184741" cy="15250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39C601-A68B-AFAF-CB69-ADB4ADA63997}"/>
              </a:ext>
            </a:extLst>
          </p:cNvPr>
          <p:cNvSpPr/>
          <p:nvPr/>
        </p:nvSpPr>
        <p:spPr>
          <a:xfrm>
            <a:off x="7239000" y="2193472"/>
            <a:ext cx="1600200" cy="30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Uber Data</a:t>
            </a:r>
          </a:p>
        </p:txBody>
      </p:sp>
    </p:spTree>
    <p:extLst>
      <p:ext uri="{BB962C8B-B14F-4D97-AF65-F5344CB8AC3E}">
        <p14:creationId xmlns:p14="http://schemas.microsoft.com/office/powerpoint/2010/main" val="35370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As the 3-1-2 process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409700"/>
            <a:ext cx="7693819" cy="30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/>
              <a:t>First Principle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4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GoF’s</a:t>
            </a:r>
            <a:r>
              <a:rPr lang="en-US" altLang="da-DK" noProof="0" dirty="0"/>
              <a:t> 1st principle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da-DK" i="1" noProof="0" dirty="0">
                <a:solidFill>
                  <a:schemeClr val="accent1">
                    <a:lumMod val="75000"/>
                  </a:schemeClr>
                </a:solidFill>
              </a:rPr>
              <a:t>Program to an interface, not an implementation</a:t>
            </a:r>
            <a:endParaRPr lang="en-US" altLang="da-DK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In other words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da-DK" b="1" noProof="0" dirty="0"/>
              <a:t>Assume only the role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da-DK" b="1" noProof="0" dirty="0"/>
              <a:t>(the responsibilities + protocol)</a:t>
            </a:r>
          </a:p>
          <a:p>
            <a:pPr algn="ctr"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… and </a:t>
            </a:r>
            <a:r>
              <a:rPr lang="en-US" altLang="da-DK" i="1" noProof="0" dirty="0"/>
              <a:t>never</a:t>
            </a:r>
            <a:r>
              <a:rPr lang="en-US" altLang="da-DK" noProof="0" dirty="0"/>
              <a:t> allow yourself to be coupled to implementation details and concrete behavior</a:t>
            </a:r>
          </a:p>
        </p:txBody>
      </p:sp>
      <p:pic>
        <p:nvPicPr>
          <p:cNvPr id="9223" name="Picture 4" descr="gof1-int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1778000"/>
            <a:ext cx="4486275" cy="63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First Principle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i="1" noProof="0" dirty="0"/>
              <a:t>Program to an interface</a:t>
            </a:r>
            <a:r>
              <a:rPr lang="en-US" altLang="da-DK" noProof="0" dirty="0"/>
              <a:t> because</a:t>
            </a:r>
          </a:p>
          <a:p>
            <a:pPr lvl="1"/>
            <a:r>
              <a:rPr lang="en-US" altLang="da-DK" noProof="0" dirty="0"/>
              <a:t>You only collaborate with the </a:t>
            </a:r>
            <a:r>
              <a:rPr lang="en-US" altLang="da-DK" b="1" noProof="0" dirty="0"/>
              <a:t>role</a:t>
            </a:r>
            <a:r>
              <a:rPr lang="en-US" altLang="da-DK" noProof="0" dirty="0"/>
              <a:t> – not an individual object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You are </a:t>
            </a:r>
            <a:r>
              <a:rPr lang="en-US" altLang="da-DK" i="1" noProof="0" dirty="0"/>
              <a:t>free</a:t>
            </a:r>
            <a:r>
              <a:rPr lang="en-US" altLang="da-DK" noProof="0" dirty="0"/>
              <a:t> to use </a:t>
            </a:r>
            <a:r>
              <a:rPr lang="en-US" altLang="da-DK" i="1" noProof="0" dirty="0"/>
              <a:t>any</a:t>
            </a:r>
            <a:r>
              <a:rPr lang="en-US" altLang="da-DK" noProof="0" dirty="0"/>
              <a:t> service provider class!</a:t>
            </a:r>
          </a:p>
          <a:p>
            <a:pPr lvl="2"/>
            <a:r>
              <a:rPr lang="en-US" altLang="da-DK" dirty="0"/>
              <a:t>Any class that implements that interface…</a:t>
            </a:r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You do not delimit other developers for providing </a:t>
            </a:r>
            <a:r>
              <a:rPr lang="en-US" altLang="da-DK" i="1" noProof="0" dirty="0"/>
              <a:t>their</a:t>
            </a:r>
            <a:r>
              <a:rPr lang="en-US" altLang="da-DK" noProof="0" dirty="0"/>
              <a:t> service provider class!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You avoid binding others to a particular inheritance hierarchy</a:t>
            </a:r>
          </a:p>
          <a:p>
            <a:pPr lvl="2"/>
            <a:r>
              <a:rPr lang="en-US" altLang="da-DK" noProof="0" dirty="0"/>
              <a:t>Which you would do if you use (abstract) classes…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112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Early pay station GUI used </a:t>
            </a:r>
            <a:r>
              <a:rPr lang="en-US" altLang="da-DK" noProof="0" dirty="0" err="1"/>
              <a:t>JLabel</a:t>
            </a:r>
            <a:r>
              <a:rPr lang="en-US" altLang="da-DK" noProof="0" dirty="0"/>
              <a:t> for visual output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I only use method: ’</a:t>
            </a:r>
            <a:r>
              <a:rPr lang="en-US" altLang="da-DK" noProof="0" dirty="0" err="1"/>
              <a:t>setText</a:t>
            </a:r>
            <a:r>
              <a:rPr lang="en-US" altLang="da-DK" noProof="0" dirty="0"/>
              <a:t>()’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1607344"/>
            <a:ext cx="26955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85900"/>
            <a:ext cx="409575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783556"/>
            <a:ext cx="3800475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785814" y="1714500"/>
            <a:ext cx="3100386" cy="47607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a-DK" sz="1600">
              <a:latin typeface="Courier New" pitchFamily="49" charset="0"/>
            </a:endParaRPr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94365"/>
            <a:ext cx="5568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11276" name="Straight Connector 2"/>
          <p:cNvCxnSpPr>
            <a:cxnSpLocks noChangeShapeType="1"/>
          </p:cNvCxnSpPr>
          <p:nvPr/>
        </p:nvCxnSpPr>
        <p:spPr bwMode="auto">
          <a:xfrm>
            <a:off x="1143001" y="3997854"/>
            <a:ext cx="148431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4"/>
          <p:cNvCxnSpPr>
            <a:cxnSpLocks noChangeShapeType="1"/>
          </p:cNvCxnSpPr>
          <p:nvPr/>
        </p:nvCxnSpPr>
        <p:spPr bwMode="auto">
          <a:xfrm>
            <a:off x="2411413" y="3997854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1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1791</Words>
  <Application>Microsoft Office PowerPoint</Application>
  <PresentationFormat>On-screen Show (16:10)</PresentationFormat>
  <Paragraphs>420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Bookman Old Style</vt:lpstr>
      <vt:lpstr>Calibri</vt:lpstr>
      <vt:lpstr>Courier New</vt:lpstr>
      <vt:lpstr>Times New Roman</vt:lpstr>
      <vt:lpstr>Office Theme</vt:lpstr>
      <vt:lpstr>Paint Shop Pro Image</vt:lpstr>
      <vt:lpstr>Software Engineering and Architecture</vt:lpstr>
      <vt:lpstr>Gang of Four (GoF)</vt:lpstr>
      <vt:lpstr>The most important chapter</vt:lpstr>
      <vt:lpstr>Compositional Design Principles</vt:lpstr>
      <vt:lpstr>As the 3-1-2 process</vt:lpstr>
      <vt:lpstr>First Principle</vt:lpstr>
      <vt:lpstr>GoF’s 1st principle</vt:lpstr>
      <vt:lpstr>First Principle</vt:lpstr>
      <vt:lpstr>Example</vt:lpstr>
      <vt:lpstr>Example</vt:lpstr>
      <vt:lpstr>Morale</vt:lpstr>
      <vt:lpstr>Could have been solved…</vt:lpstr>
      <vt:lpstr>Interfaces allow fine-grained behavioral abstractions</vt:lpstr>
      <vt:lpstr>Interfaces better express roles</vt:lpstr>
      <vt:lpstr>Second Principle</vt:lpstr>
      <vt:lpstr>GoF’s 2nd principle</vt:lpstr>
      <vt:lpstr>Benefits of class inheritance</vt:lpstr>
      <vt:lpstr>Encapsulation</vt:lpstr>
      <vt:lpstr>Why?</vt:lpstr>
      <vt:lpstr>Only add responsibilities, never remove</vt:lpstr>
      <vt:lpstr>Example</vt:lpstr>
      <vt:lpstr>Rewriting to Composition</vt:lpstr>
      <vt:lpstr>Compile time binding</vt:lpstr>
      <vt:lpstr>Recurring modifications</vt:lpstr>
      <vt:lpstr>Separate Testing</vt:lpstr>
      <vt:lpstr>Increase possibility of reuse</vt:lpstr>
      <vt:lpstr>Liabilities</vt:lpstr>
      <vt:lpstr>(what is he saying???)</vt:lpstr>
      <vt:lpstr>When to use Inheritance?</vt:lpstr>
      <vt:lpstr>Third Principle</vt:lpstr>
      <vt:lpstr>GoF’s 3rd principle</vt:lpstr>
      <vt:lpstr>Analysis</vt:lpstr>
      <vt:lpstr>The Principles In Action</vt:lpstr>
      <vt:lpstr>Principles in action</vt:lpstr>
      <vt:lpstr>Principles in action</vt:lpstr>
      <vt:lpstr>Principles in action</vt:lpstr>
      <vt:lpstr>Principles in action</vt:lpstr>
      <vt:lpstr>And that is why…</vt:lpstr>
      <vt:lpstr>Summary</vt:lpstr>
      <vt:lpstr>SOLID</vt:lpstr>
      <vt:lpstr>SOLID is Solid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92</cp:revision>
  <dcterms:created xsi:type="dcterms:W3CDTF">2006-08-16T00:00:00Z</dcterms:created>
  <dcterms:modified xsi:type="dcterms:W3CDTF">2023-10-03T10:15:30Z</dcterms:modified>
</cp:coreProperties>
</file>